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859" r:id="rId2"/>
    <p:sldId id="906" r:id="rId3"/>
    <p:sldId id="910" r:id="rId4"/>
    <p:sldId id="911" r:id="rId5"/>
    <p:sldId id="912" r:id="rId6"/>
    <p:sldId id="913" r:id="rId7"/>
    <p:sldId id="914" r:id="rId8"/>
    <p:sldId id="915" r:id="rId9"/>
    <p:sldId id="916" r:id="rId10"/>
    <p:sldId id="917" r:id="rId11"/>
    <p:sldId id="918" r:id="rId12"/>
    <p:sldId id="919" r:id="rId13"/>
    <p:sldId id="920" r:id="rId14"/>
    <p:sldId id="921" r:id="rId15"/>
    <p:sldId id="922" r:id="rId16"/>
    <p:sldId id="923" r:id="rId17"/>
    <p:sldId id="924" r:id="rId18"/>
    <p:sldId id="925" r:id="rId19"/>
    <p:sldId id="926" r:id="rId20"/>
    <p:sldId id="927" r:id="rId21"/>
    <p:sldId id="928" r:id="rId22"/>
    <p:sldId id="929" r:id="rId23"/>
    <p:sldId id="930" r:id="rId24"/>
    <p:sldId id="931" r:id="rId25"/>
    <p:sldId id="940" r:id="rId26"/>
    <p:sldId id="941" r:id="rId27"/>
    <p:sldId id="932" r:id="rId28"/>
    <p:sldId id="939" r:id="rId29"/>
    <p:sldId id="934" r:id="rId3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89" d="100"/>
          <a:sy n="89" d="100"/>
        </p:scale>
        <p:origin x="648" y="8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pPr>
                <a:defRPr/>
              </a:pPr>
              <a:t>2024/12/16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3138"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5" name="文本框 4"/>
          <p:cNvSpPr txBox="1"/>
          <p:nvPr userDrawn="1"/>
        </p:nvSpPr>
        <p:spPr>
          <a:xfrm>
            <a:off x="6023198" y="26126"/>
            <a:ext cx="6020757" cy="400110"/>
          </a:xfrm>
          <a:prstGeom prst="rect">
            <a:avLst/>
          </a:prstGeom>
          <a:noFill/>
        </p:spPr>
        <p:txBody>
          <a:bodyPr wrap="square" rtlCol="0">
            <a:spAutoFit/>
          </a:bodyPr>
          <a:lstStyle/>
          <a:p>
            <a:pPr algn="ct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课时训练  历史  八年级下  </a:t>
            </a:r>
            <a:r>
              <a:rPr lang="en-US" altLang="zh-CN" sz="2000" dirty="0" smtClean="0">
                <a:solidFill>
                  <a:prstClr val="black"/>
                </a:solidFill>
                <a:latin typeface="+mj-lt"/>
                <a:ea typeface="楷体" panose="02010609060101010101" pitchFamily="49" charset="-122"/>
              </a:rPr>
              <a:t>RMJY</a:t>
            </a:r>
            <a:endParaRPr lang="zh-CN" altLang="en-US" sz="2000" dirty="0">
              <a:solidFill>
                <a:prstClr val="black"/>
              </a:solidFill>
              <a:latin typeface="+mj-lt"/>
              <a:ea typeface="楷体" panose="02010609060101010101" pitchFamily="49" charset="-122"/>
            </a:endParaRPr>
          </a:p>
        </p:txBody>
      </p:sp>
    </p:spTree>
    <p:extLst>
      <p:ext uri="{BB962C8B-B14F-4D97-AF65-F5344CB8AC3E}">
        <p14:creationId xmlns:p14="http://schemas.microsoft.com/office/powerpoint/2010/main" val="4218949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pPr>
                <a:defRPr/>
              </a:pPr>
              <a:t>2024/12/16 Monday</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630968"/>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第三单元提优大考卷</a:t>
            </a:r>
          </a:p>
        </p:txBody>
      </p:sp>
    </p:spTree>
    <p:extLst>
      <p:ext uri="{BB962C8B-B14F-4D97-AF65-F5344CB8AC3E}">
        <p14:creationId xmlns:p14="http://schemas.microsoft.com/office/powerpoint/2010/main" val="2174562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我国开放是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以经济特区和沿海开放城市为重点，逐步向中、西部内陆地区推进的，既保证了对外开放的不可逆转，又避免了盲目开放给产业带来的巨大冲击。这说明了我国开放的特点是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渐进性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互利性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年代，美国某周刊报道，福建石狮的小商品贸易和广东南海民间的小五金、小化工、小塑料、小纺织、小冶炼、小加工，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像野草一般满世界疯长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。该报道说明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国有企业改革全面展开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改革开放释放经济活力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市场经济体制目标确立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中国品牌享誉世界各地</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017437" y="1962464"/>
            <a:ext cx="407484" cy="461665"/>
          </a:xfrm>
          <a:prstGeom prst="rect">
            <a:avLst/>
          </a:prstGeom>
        </p:spPr>
        <p:txBody>
          <a:bodyPr wrap="none">
            <a:spAutoFit/>
          </a:bodyPr>
          <a:lstStyle/>
          <a:p>
            <a:r>
              <a:rPr lang="en-US" altLang="zh-CN" sz="2400" dirty="0"/>
              <a:t>A</a:t>
            </a:r>
            <a:endParaRPr lang="zh-CN" altLang="en-US" dirty="0"/>
          </a:p>
        </p:txBody>
      </p:sp>
      <p:sp>
        <p:nvSpPr>
          <p:cNvPr id="7" name="矩形 6"/>
          <p:cNvSpPr/>
          <p:nvPr/>
        </p:nvSpPr>
        <p:spPr>
          <a:xfrm>
            <a:off x="1630710" y="4725144"/>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50232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邓小平南方谈话指出：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改革开放迈不开步子，不敢闯，说来说去就是怕资本主义的东西多了，走了资本主义道路。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据此可知，邓小平认为深化改革开放的关键在于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解放思想</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对外开放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资金</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国际局势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宁河区第一学片期中</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中国道路是在改革开放近</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年的伟大实践中走出来的，是在中华人民共和国成立</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多年的持续探索中走出来的。</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中国道路</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井冈山革命道路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城市中心道路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工农武装割据</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中国特色社会主义道路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00222" y="1962464"/>
            <a:ext cx="407484" cy="461665"/>
          </a:xfrm>
          <a:prstGeom prst="rect">
            <a:avLst/>
          </a:prstGeom>
        </p:spPr>
        <p:txBody>
          <a:bodyPr wrap="none">
            <a:spAutoFit/>
          </a:bodyPr>
          <a:lstStyle/>
          <a:p>
            <a:r>
              <a:rPr lang="en-US" altLang="zh-CN" sz="2400" dirty="0"/>
              <a:t>A</a:t>
            </a:r>
            <a:endParaRPr lang="zh-CN" altLang="en-US" dirty="0"/>
          </a:p>
        </p:txBody>
      </p:sp>
      <p:sp>
        <p:nvSpPr>
          <p:cNvPr id="6" name="矩形 5"/>
          <p:cNvSpPr/>
          <p:nvPr/>
        </p:nvSpPr>
        <p:spPr>
          <a:xfrm>
            <a:off x="11172606" y="4177128"/>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09337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确立邓小平理论为党的指导思想是在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中共十三大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中共十四大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中共十五大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中共十六大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在中国特色社会主义理论体系中，属于马克思主义关于发展的世界观和方法论的集中体现是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邓小平理论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三个代表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重要思想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科学发展观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习近平新时代中国特色社会主义思想</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107584" y="887895"/>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2206774" y="3068960"/>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155212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把习近平新时代中国特色社会主义思想确立为中国共产党必须长期坚持的指导思想的一次大会是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中共十二大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中共十三大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中共十四大</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中共十九大</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宁河区第一学片期中</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某市提出尽快落实小微企业优惠政策和进一步完善司法审判制度。以上内容对应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四个全面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战略布局中的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全面深化改革、全面从严治党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全面深化改革、全面依法治国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全面从严治党、全面建成小康社会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全面建成小康社会、全面依法治国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828470" y="1412776"/>
            <a:ext cx="407484" cy="461665"/>
          </a:xfrm>
          <a:prstGeom prst="rect">
            <a:avLst/>
          </a:prstGeom>
        </p:spPr>
        <p:txBody>
          <a:bodyPr wrap="none">
            <a:spAutoFit/>
          </a:bodyPr>
          <a:lstStyle/>
          <a:p>
            <a:r>
              <a:rPr lang="en-US" altLang="zh-CN" sz="2400" dirty="0"/>
              <a:t>D</a:t>
            </a:r>
            <a:endParaRPr lang="zh-CN" altLang="en-US" dirty="0"/>
          </a:p>
        </p:txBody>
      </p:sp>
      <p:sp>
        <p:nvSpPr>
          <p:cNvPr id="6" name="矩形 5"/>
          <p:cNvSpPr/>
          <p:nvPr/>
        </p:nvSpPr>
        <p:spPr>
          <a:xfrm>
            <a:off x="8327454" y="3618648"/>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02240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下列属于新发展理念内容的是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共享</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②③⑤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6291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年间，我国加大了可再生资源的开发利用，淘汰落后炼铁产能</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亿吨，推广节能灯</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亿只以上。这些做法</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体现了绿色发展的理念</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巩固了国防建设</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推进了全方位外交布局</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解决了能源问题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204734" y="870311"/>
            <a:ext cx="407484" cy="461665"/>
          </a:xfrm>
          <a:prstGeom prst="rect">
            <a:avLst/>
          </a:prstGeom>
        </p:spPr>
        <p:txBody>
          <a:bodyPr wrap="none">
            <a:spAutoFit/>
          </a:bodyPr>
          <a:lstStyle/>
          <a:p>
            <a:r>
              <a:rPr lang="en-US" altLang="zh-CN" sz="2400" dirty="0"/>
              <a:t>D</a:t>
            </a:r>
            <a:endParaRPr lang="zh-CN" altLang="en-US" dirty="0"/>
          </a:p>
        </p:txBody>
      </p:sp>
      <p:sp>
        <p:nvSpPr>
          <p:cNvPr id="7" name="矩形 6"/>
          <p:cNvSpPr/>
          <p:nvPr/>
        </p:nvSpPr>
        <p:spPr>
          <a:xfrm>
            <a:off x="8146598" y="3616582"/>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77543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日，庆祝中国共产党成立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周年大会宣布我国实现了第一个百年奋斗目标。这个奋斗目标是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推翻三座大山</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全面建成小康社会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实现社会主义现代化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建成社会主义现代化强国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一百多年来，中国共产党领导人民经过伟大的斗争，中国人民成为国家、社会和自己命运的主人，十四亿多人口实现全面小康，中国人民对美好生活的向往不断变为现实。这说明中国共产党的百年奋斗</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坚持理论创新</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坚持统一战线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坚持自我革命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坚持人民至上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06974" y="1412776"/>
            <a:ext cx="389850" cy="461665"/>
          </a:xfrm>
          <a:prstGeom prst="rect">
            <a:avLst/>
          </a:prstGeom>
        </p:spPr>
        <p:txBody>
          <a:bodyPr wrap="none">
            <a:spAutoFit/>
          </a:bodyPr>
          <a:lstStyle/>
          <a:p>
            <a:r>
              <a:rPr lang="en-US" altLang="zh-CN" sz="2400" dirty="0"/>
              <a:t>B</a:t>
            </a:r>
            <a:endParaRPr lang="zh-CN" altLang="en-US" dirty="0"/>
          </a:p>
        </p:txBody>
      </p:sp>
      <p:sp>
        <p:nvSpPr>
          <p:cNvPr id="6" name="矩形 5"/>
          <p:cNvSpPr/>
          <p:nvPr/>
        </p:nvSpPr>
        <p:spPr>
          <a:xfrm>
            <a:off x="5564774" y="4166664"/>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1718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材料解析题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史料承载着历史信息，记录了历史进程，对于建构历史解释具有重要价值。阅读下列材料，回答问题。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实物史料</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见证历史</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70870" y="3140968"/>
            <a:ext cx="7225236" cy="2880120"/>
          </a:xfrm>
          <a:prstGeom prst="rect">
            <a:avLst/>
          </a:prstGeom>
        </p:spPr>
      </p:pic>
    </p:spTree>
    <p:extLst>
      <p:ext uri="{BB962C8B-B14F-4D97-AF65-F5344CB8AC3E}">
        <p14:creationId xmlns:p14="http://schemas.microsoft.com/office/powerpoint/2010/main" val="574132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图一反映了当年安徽凤阳小岗村农民率先进行了怎样的探索？图二表明我国出现了哪种经济现象？</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0851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实行分田包干到户</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自负盈亏。单一所有制经济结构已被突破。</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926854" y="2133056"/>
            <a:ext cx="7225236" cy="2880120"/>
          </a:xfrm>
          <a:prstGeom prst="rect">
            <a:avLst/>
          </a:prstGeom>
        </p:spPr>
      </p:pic>
    </p:spTree>
    <p:extLst>
      <p:ext uri="{BB962C8B-B14F-4D97-AF65-F5344CB8AC3E}">
        <p14:creationId xmlns:p14="http://schemas.microsoft.com/office/powerpoint/2010/main" val="393140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文献史料</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印证历史</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在经济体制上形成了一种同社会生产力发展要求不相适应的僵化的模式。这种模式</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造成了企业缺乏应有的自主权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企业吃国家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、职工吃企业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的局面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严重压抑了企业和广大职工群众的积极性、主动性、创造性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使本来应该生机盎然的社会主义经济在很大程度上失去了活力。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摘编自《中共中央关于经济体制改革的决定》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根据材料，说明这种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僵化的模式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的弊端及城市经济体制改革的中心环节。随着改革的深入，我国经济体制发生了怎样的转型？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50851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与社会生产力发展要求不相适应</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压抑了企业和职工的积极性</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使社会主义经济失去活力。增强企业活力。由计划经济体制转变为社会主义市场经济体制。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21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口述史料</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回忆历史</a:t>
            </a:r>
            <a:r>
              <a:rPr lang="en-US" altLang="zh-CN"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口述人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陆德兴</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上海第三钢铁厂退休职工</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调查人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某网站记者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口述内容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我叫陆德兴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是土生土长的浦东人。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宁要浦西一张床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不要浦东一幢房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年代开发开放之前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从外滩看过来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浦东就是一片小渔村。浦东的交通、生活设施都很不方便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老百姓的居住条件也很差。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国务院正式宣布开发开放浦东。随之而来的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是交通越来越便利、生活越来越方便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高楼大厦一幢幢建起来。一些省份和国企也在浦东投资建造了自己的高楼。那时从浦西看浦东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是一派热闹的建设景象。就这样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浦东越来越繁华。</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9405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关于真理标准问题的大讨论，冲破了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两个凡是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的严重束缚，为中共十一届三中全会的召开作了重要的思想准备。这反映了中共十一届三中全会召开的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59646" y="1964032"/>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67083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根据口述内容，概括上海浦东前后的巨变及原因。</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792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由小渔村到繁华的大都市</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由交通、生活不方便到交通和生活越来越便利</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由居住条件很差到一幢幢高楼大厦建起来</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由经济落后地区到成为一些省份和国企的投资场所。</a:t>
            </a: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1990</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年</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浦东开发区建立起来</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吸引各地投资开发。</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我们的国家、我们的民族历经挫折而奋起、历经苦难而辉煌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发生了前所未有的历史巨变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实现了从站起来到富起来、强起来的伟大飞跃。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习近平在庆祝中国人民解放军</a:t>
            </a:r>
            <a:r>
              <a:rPr lang="zh-CN" altLang="zh-CN"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建军</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周年大会上的讲话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55497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下面是某同学在历史学习中制作的一张大事年表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28849"/>
            <a:ext cx="11485848" cy="279223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r>
              <a:rPr lang="en-US" altLang="zh-CN" dirty="0" smtClean="0"/>
              <a:t>1980</a:t>
            </a:r>
            <a:r>
              <a:rPr lang="zh-CN" altLang="zh-CN" dirty="0" smtClean="0"/>
              <a:t>年　中国设立深圳等经济特区</a:t>
            </a:r>
          </a:p>
          <a:p>
            <a:pPr eaLnBrk="1" hangingPunct="0"/>
            <a:r>
              <a:rPr lang="en-US" altLang="zh-CN" dirty="0" smtClean="0"/>
              <a:t>1984</a:t>
            </a:r>
            <a:r>
              <a:rPr lang="zh-CN" altLang="zh-CN" dirty="0" smtClean="0"/>
              <a:t>年　中国开放大连、天津、青岛、上海、广州等</a:t>
            </a:r>
            <a:r>
              <a:rPr lang="en-US" altLang="zh-CN" dirty="0" smtClean="0"/>
              <a:t>14</a:t>
            </a:r>
            <a:r>
              <a:rPr lang="zh-CN" altLang="zh-CN" dirty="0" smtClean="0"/>
              <a:t>个沿海城市</a:t>
            </a:r>
          </a:p>
          <a:p>
            <a:pPr eaLnBrk="1" hangingPunct="0"/>
            <a:r>
              <a:rPr lang="en-US" altLang="zh-CN" dirty="0" smtClean="0"/>
              <a:t>1985</a:t>
            </a:r>
            <a:r>
              <a:rPr lang="zh-CN" altLang="zh-CN" dirty="0" smtClean="0"/>
              <a:t>年　把长三角、珠三角、闽南三角地区开辟为沿海经济开放区</a:t>
            </a:r>
          </a:p>
          <a:p>
            <a:pPr eaLnBrk="1" hangingPunct="0"/>
            <a:r>
              <a:rPr lang="en-US" altLang="zh-CN" dirty="0" smtClean="0"/>
              <a:t>1990</a:t>
            </a:r>
            <a:r>
              <a:rPr lang="zh-CN" altLang="zh-CN" dirty="0" smtClean="0"/>
              <a:t>年　建立上海浦东开发区</a:t>
            </a:r>
          </a:p>
          <a:p>
            <a:pPr eaLnBrk="1" hangingPunct="0"/>
            <a:r>
              <a:rPr lang="en-US" altLang="zh-CN" dirty="0" smtClean="0"/>
              <a:t>1992</a:t>
            </a:r>
            <a:r>
              <a:rPr lang="zh-CN" altLang="zh-CN" dirty="0" smtClean="0"/>
              <a:t>年　对外开放的地域向纵深推进</a:t>
            </a:r>
            <a:endParaRPr lang="zh-CN" altLang="zh-CN" dirty="0"/>
          </a:p>
        </p:txBody>
      </p:sp>
    </p:spTree>
    <p:extLst>
      <p:ext uri="{BB962C8B-B14F-4D97-AF65-F5344CB8AC3E}">
        <p14:creationId xmlns:p14="http://schemas.microsoft.com/office/powerpoint/2010/main" val="32223030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我国的综合国力大幅跃升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国家实力已经达到近现代前所未有的水平。邓小平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科学技术是第一生产力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的科学论断为中国发展注入了强大动力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科教兴国战略的实施极大地推动了科技成果向现实生产力的转化。在现代社会中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由广播、电影、电视、报刊及新媒体构成的社会信息传播网络的影响促使人们形成了新的生活理念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推动了人们生活方式的变革。作为全球化消费社会的重要组成部分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中国人逐渐融入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经济系统内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与各国消费品和消费文化激烈碰撞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生活方式受到了全方位的影响和改变。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en-US"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摘编自《改革开放以来人民生活水平变化研究》</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5011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材料一中使中国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站起来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富起来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分别始于什么历史事件？</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150" y="12687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中华人民共和国的成立</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中共十一届三中全会的召开。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363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bwMode="auto">
          <a:xfrm>
            <a:off x="360854" y="9087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根据材料二，归纳我国对外开放的步骤，并分析对外开放格局的特点。</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2614" y="4653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经济特区</a:t>
            </a:r>
            <a:r>
              <a:rPr lang="en-US" altLang="zh-CN"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沿海开放城市</a:t>
            </a:r>
            <a:r>
              <a:rPr lang="en-US" altLang="zh-CN"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沿海经济开放区</a:t>
            </a:r>
            <a:r>
              <a:rPr lang="en-US" altLang="zh-CN" dirty="0"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内地。全方位、多层次、宽领域。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1644873"/>
            <a:ext cx="11485848" cy="279223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r>
              <a:rPr lang="en-US" altLang="zh-CN" dirty="0" smtClean="0"/>
              <a:t>1980</a:t>
            </a:r>
            <a:r>
              <a:rPr lang="zh-CN" altLang="zh-CN" dirty="0" smtClean="0"/>
              <a:t>年　中国设立深圳等经济特区</a:t>
            </a:r>
          </a:p>
          <a:p>
            <a:pPr eaLnBrk="1" hangingPunct="0"/>
            <a:r>
              <a:rPr lang="en-US" altLang="zh-CN" dirty="0" smtClean="0"/>
              <a:t>1984</a:t>
            </a:r>
            <a:r>
              <a:rPr lang="zh-CN" altLang="zh-CN" dirty="0" smtClean="0"/>
              <a:t>年　中国开放大连、天津、青岛、上海、广州等</a:t>
            </a:r>
            <a:r>
              <a:rPr lang="en-US" altLang="zh-CN" dirty="0" smtClean="0"/>
              <a:t>14</a:t>
            </a:r>
            <a:r>
              <a:rPr lang="zh-CN" altLang="zh-CN" dirty="0" smtClean="0"/>
              <a:t>个沿海城市</a:t>
            </a:r>
          </a:p>
          <a:p>
            <a:pPr eaLnBrk="1" hangingPunct="0"/>
            <a:r>
              <a:rPr lang="en-US" altLang="zh-CN" dirty="0" smtClean="0"/>
              <a:t>1985</a:t>
            </a:r>
            <a:r>
              <a:rPr lang="zh-CN" altLang="zh-CN" dirty="0" smtClean="0"/>
              <a:t>年　把长三角、珠三角、闽南三角地区开辟为沿海经济开放区</a:t>
            </a:r>
          </a:p>
          <a:p>
            <a:pPr eaLnBrk="1" hangingPunct="0"/>
            <a:r>
              <a:rPr lang="en-US" altLang="zh-CN" dirty="0" smtClean="0"/>
              <a:t>1990</a:t>
            </a:r>
            <a:r>
              <a:rPr lang="zh-CN" altLang="zh-CN" dirty="0" smtClean="0"/>
              <a:t>年　建立上海浦东开发区</a:t>
            </a:r>
          </a:p>
          <a:p>
            <a:pPr eaLnBrk="1" hangingPunct="0"/>
            <a:r>
              <a:rPr lang="en-US" altLang="zh-CN" dirty="0" smtClean="0"/>
              <a:t>1992</a:t>
            </a:r>
            <a:r>
              <a:rPr lang="zh-CN" altLang="zh-CN" dirty="0" smtClean="0"/>
              <a:t>年　对外开放的地域向纵深推进</a:t>
            </a:r>
            <a:endParaRPr lang="zh-CN" altLang="zh-CN" dirty="0"/>
          </a:p>
        </p:txBody>
      </p:sp>
    </p:spTree>
    <p:extLst>
      <p:ext uri="{BB962C8B-B14F-4D97-AF65-F5344CB8AC3E}">
        <p14:creationId xmlns:p14="http://schemas.microsoft.com/office/powerpoint/2010/main" val="235996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4"/>
          <p:cNvSpPr txBox="1">
            <a:spLocks/>
          </p:cNvSpPr>
          <p:nvPr/>
        </p:nvSpPr>
        <p:spPr bwMode="auto">
          <a:xfrm>
            <a:off x="360854" y="10527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根据材料三，概括改革开放以来中国社会迅速发展的原因。</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5796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综合国力的增强</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科学技术的发展</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科教兴国战略的实施</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经济全球化趋势的加强</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人们生活理念的改变</a:t>
            </a:r>
            <a:r>
              <a:rPr lang="zh-CN"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大众传媒的发展。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489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阅读下列材料，回答问题。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bh32.jpg" descr="id:2147485915;FounderCES"/>
          <p:cNvPicPr/>
          <p:nvPr/>
        </p:nvPicPr>
        <p:blipFill>
          <a:blip r:embed="rId2"/>
          <a:stretch>
            <a:fillRect/>
          </a:stretch>
        </p:blipFill>
        <p:spPr>
          <a:xfrm>
            <a:off x="3671257" y="1844824"/>
            <a:ext cx="6238284" cy="1576180"/>
          </a:xfrm>
          <a:prstGeom prst="rect">
            <a:avLst/>
          </a:prstGeom>
        </p:spPr>
      </p:pic>
      <p:sp>
        <p:nvSpPr>
          <p:cNvPr id="4" name="内容占位符 3"/>
          <p:cNvSpPr txBox="1">
            <a:spLocks/>
          </p:cNvSpPr>
          <p:nvPr/>
        </p:nvSpPr>
        <p:spPr bwMode="auto">
          <a:xfrm>
            <a:off x="360854" y="351154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中共十八大以来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我国经济实力实现历史性跃升。国内生产总值从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万亿元增长到</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万亿元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我国经济总量占世界经济的比重达</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个百分点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稳居世界第二位</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我国成为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多个国家和地区的主要贸易伙伴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货物贸易总额居世界第一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吸引外资和对外投资居世界前列</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形成更大范围、更宽领域、更深层次对外开放格局。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5356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88258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a:spcAft>
                <a:spcPts val="0"/>
              </a:spcAft>
              <a:tabLst>
                <a:tab pos="5671185" algn="l"/>
              </a:tabLs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结合所学知识，给材料一拟一个标题：</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5671185"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将材料一所示事件进行归类，属于</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对内改革</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对外开放</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填写编号即可</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6144344" y="924863"/>
            <a:ext cx="5639494" cy="461665"/>
          </a:xfrm>
          <a:prstGeom prst="rect">
            <a:avLst/>
          </a:prstGeom>
        </p:spPr>
        <p:txBody>
          <a:bodyPr wrap="square">
            <a:spAutoFit/>
          </a:bodyPr>
          <a:lstStyle/>
          <a:p>
            <a:r>
              <a:rPr lang="zh-CN" altLang="zh-CN" sz="2400" dirty="0" smtClean="0">
                <a:uFill>
                  <a:solidFill>
                    <a:srgbClr val="000000"/>
                  </a:solidFill>
                </a:uFill>
                <a:ea typeface="黑体" panose="02010609060101010101" pitchFamily="49" charset="-122"/>
                <a:cs typeface="Times New Roman" panose="02020603050405020304" pitchFamily="18" charset="0"/>
              </a:rPr>
              <a:t>中国</a:t>
            </a:r>
            <a:r>
              <a:rPr lang="zh-CN" altLang="zh-CN" sz="2400" dirty="0">
                <a:uFill>
                  <a:solidFill>
                    <a:srgbClr val="000000"/>
                  </a:solidFill>
                </a:uFill>
                <a:ea typeface="黑体" panose="02010609060101010101" pitchFamily="49" charset="-122"/>
                <a:cs typeface="Times New Roman" panose="02020603050405020304" pitchFamily="18" charset="0"/>
              </a:rPr>
              <a:t>的改革开放历程</a:t>
            </a:r>
            <a:r>
              <a:rPr lang="en-US" altLang="zh-CN" sz="2400" dirty="0">
                <a:uFill>
                  <a:solidFill>
                    <a:srgbClr val="000000"/>
                  </a:solidFill>
                </a:uFill>
                <a:ea typeface="Times New Roman" panose="02020603050405020304" pitchFamily="18" charset="0"/>
                <a:cs typeface="Times New Roman" panose="02020603050405020304" pitchFamily="18" charset="0"/>
              </a:rPr>
              <a:t>(</a:t>
            </a:r>
            <a:r>
              <a:rPr lang="zh-CN" altLang="zh-CN" sz="2400" dirty="0">
                <a:uFill>
                  <a:solidFill>
                    <a:srgbClr val="000000"/>
                  </a:solidFill>
                </a:uFill>
                <a:ea typeface="黑体" panose="02010609060101010101" pitchFamily="49" charset="-122"/>
                <a:cs typeface="Times New Roman" panose="02020603050405020304" pitchFamily="18" charset="0"/>
              </a:rPr>
              <a:t>或改革开放之路</a:t>
            </a:r>
            <a:r>
              <a:rPr lang="en-US" altLang="zh-CN" sz="2400" dirty="0" smtClean="0">
                <a:uFill>
                  <a:solidFill>
                    <a:srgbClr val="000000"/>
                  </a:solidFill>
                </a:uFill>
                <a:ea typeface="Times New Roman" panose="02020603050405020304" pitchFamily="18" charset="0"/>
                <a:cs typeface="Times New Roman" panose="02020603050405020304" pitchFamily="18" charset="0"/>
              </a:rPr>
              <a:t>) </a:t>
            </a:r>
            <a:r>
              <a:rPr lang="zh-CN" altLang="zh-CN" sz="2400" dirty="0">
                <a:uFill>
                  <a:solidFill>
                    <a:srgbClr val="000000"/>
                  </a:solidFill>
                </a:uFill>
                <a:cs typeface="Times New Roman" panose="02020603050405020304" pitchFamily="18" charset="0"/>
              </a:rPr>
              <a:t>　</a:t>
            </a:r>
            <a:endParaRPr lang="zh-CN" altLang="en-US" sz="2400" dirty="0"/>
          </a:p>
        </p:txBody>
      </p:sp>
      <p:sp>
        <p:nvSpPr>
          <p:cNvPr id="9" name="矩形 8"/>
          <p:cNvSpPr/>
          <p:nvPr/>
        </p:nvSpPr>
        <p:spPr>
          <a:xfrm>
            <a:off x="550590" y="1474598"/>
            <a:ext cx="2246128" cy="461665"/>
          </a:xfrm>
          <a:prstGeom prst="rect">
            <a:avLst/>
          </a:prstGeom>
        </p:spPr>
        <p:txBody>
          <a:bodyPr wrap="none">
            <a:spAutoFit/>
          </a:bodyPr>
          <a:lstStyle/>
          <a:p>
            <a:r>
              <a:rPr lang="en-US" altLang="zh-CN" sz="2400" dirty="0">
                <a:uFill>
                  <a:solidFill>
                    <a:srgbClr val="000000"/>
                  </a:solidFill>
                </a:uFill>
                <a:ea typeface="Times New Roman" panose="02020603050405020304" pitchFamily="18" charset="0"/>
                <a:cs typeface="Times New Roman" panose="02020603050405020304" pitchFamily="18" charset="0"/>
              </a:rPr>
              <a:t>(</a:t>
            </a:r>
            <a:r>
              <a:rPr lang="zh-CN" altLang="zh-CN" sz="2400" dirty="0">
                <a:uFill>
                  <a:solidFill>
                    <a:srgbClr val="000000"/>
                  </a:solidFill>
                </a:uFill>
                <a:ea typeface="楷体" panose="02010609060101010101" pitchFamily="49" charset="-122"/>
                <a:cs typeface="Times New Roman" panose="02020603050405020304" pitchFamily="18" charset="0"/>
              </a:rPr>
              <a:t>符合题意即可</a:t>
            </a:r>
            <a:r>
              <a:rPr lang="en-US" altLang="zh-CN" sz="2400" dirty="0">
                <a:uFill>
                  <a:solidFill>
                    <a:srgbClr val="000000"/>
                  </a:solidFill>
                </a:uFill>
                <a:ea typeface="Times New Roman" panose="02020603050405020304" pitchFamily="18" charset="0"/>
                <a:cs typeface="Times New Roman" panose="02020603050405020304" pitchFamily="18" charset="0"/>
              </a:rPr>
              <a:t>)</a:t>
            </a:r>
            <a:endParaRPr lang="zh-CN" altLang="en-US" dirty="0"/>
          </a:p>
        </p:txBody>
      </p:sp>
      <p:sp>
        <p:nvSpPr>
          <p:cNvPr id="10" name="矩形 9"/>
          <p:cNvSpPr/>
          <p:nvPr/>
        </p:nvSpPr>
        <p:spPr>
          <a:xfrm>
            <a:off x="10262617" y="1503930"/>
            <a:ext cx="1422184" cy="461665"/>
          </a:xfrm>
          <a:prstGeom prst="rect">
            <a:avLst/>
          </a:prstGeom>
        </p:spPr>
        <p:txBody>
          <a:bodyPr wrap="none">
            <a:spAutoFit/>
          </a:bodyPr>
          <a:lstStyle/>
          <a:p>
            <a:r>
              <a:rPr lang="zh-CN" altLang="zh-CN" sz="2400" dirty="0">
                <a:uFill>
                  <a:solidFill>
                    <a:srgbClr val="000000"/>
                  </a:solidFill>
                </a:uFill>
                <a:cs typeface="Times New Roman" panose="02020603050405020304" pitchFamily="18" charset="0"/>
              </a:rPr>
              <a:t>　</a:t>
            </a:r>
            <a:r>
              <a:rPr lang="en-US" altLang="zh-CN" sz="2400" dirty="0">
                <a:uFill>
                  <a:solidFill>
                    <a:srgbClr val="000000"/>
                  </a:solidFill>
                </a:uFill>
                <a:latin typeface="宋体" panose="02010600030101010101" pitchFamily="2" charset="-122"/>
                <a:cs typeface="Times New Roman" panose="02020603050405020304" pitchFamily="18" charset="0"/>
              </a:rPr>
              <a:t>②⑤</a:t>
            </a:r>
            <a:r>
              <a:rPr lang="zh-CN" altLang="zh-CN" sz="2400" dirty="0">
                <a:uFill>
                  <a:solidFill>
                    <a:srgbClr val="000000"/>
                  </a:solidFill>
                </a:uFill>
                <a:cs typeface="Times New Roman" panose="02020603050405020304" pitchFamily="18" charset="0"/>
              </a:rPr>
              <a:t>　</a:t>
            </a:r>
            <a:endParaRPr lang="zh-CN" altLang="en-US" sz="2400" dirty="0"/>
          </a:p>
        </p:txBody>
      </p:sp>
      <p:sp>
        <p:nvSpPr>
          <p:cNvPr id="12" name="矩形 11"/>
          <p:cNvSpPr/>
          <p:nvPr/>
        </p:nvSpPr>
        <p:spPr>
          <a:xfrm>
            <a:off x="4006974" y="2045190"/>
            <a:ext cx="1112805" cy="461665"/>
          </a:xfrm>
          <a:prstGeom prst="rect">
            <a:avLst/>
          </a:prstGeom>
        </p:spPr>
        <p:txBody>
          <a:bodyPr wrap="none">
            <a:spAutoFit/>
          </a:bodyPr>
          <a:lstStyle/>
          <a:p>
            <a:r>
              <a:rPr lang="en-US" altLang="zh-CN" sz="2400" dirty="0">
                <a:uFill>
                  <a:solidFill>
                    <a:srgbClr val="000000"/>
                  </a:solidFill>
                </a:uFill>
                <a:latin typeface="宋体" panose="02010600030101010101" pitchFamily="2" charset="-122"/>
                <a:cs typeface="Times New Roman" panose="02020603050405020304" pitchFamily="18" charset="0"/>
              </a:rPr>
              <a:t>①③④</a:t>
            </a:r>
            <a:endParaRPr lang="zh-CN" altLang="en-US" sz="2400" dirty="0"/>
          </a:p>
        </p:txBody>
      </p:sp>
      <p:pic>
        <p:nvPicPr>
          <p:cNvPr id="11" name="bh32.jpg" descr="id:2147485915;FounderCES"/>
          <p:cNvPicPr/>
          <p:nvPr/>
        </p:nvPicPr>
        <p:blipFill>
          <a:blip r:embed="rId2"/>
          <a:stretch>
            <a:fillRect/>
          </a:stretch>
        </p:blipFill>
        <p:spPr>
          <a:xfrm>
            <a:off x="3358902" y="2963317"/>
            <a:ext cx="6410311" cy="1619645"/>
          </a:xfrm>
          <a:prstGeom prst="rect">
            <a:avLst/>
          </a:prstGeom>
        </p:spPr>
      </p:pic>
    </p:spTree>
    <p:extLst>
      <p:ext uri="{BB962C8B-B14F-4D97-AF65-F5344CB8AC3E}">
        <p14:creationId xmlns:p14="http://schemas.microsoft.com/office/powerpoint/2010/main" val="288027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根据材料二并结合所学知识，指出进入新时代我国取得的成就。此外还有哪些成就？举一例说明。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942" y="18034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3138"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我国经济实力大幅度上升。国家统一事业获得发展</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航空航天事业取得巨大成就</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交通领域取得巨大发展</a:t>
            </a:r>
            <a:r>
              <a:rPr lang="zh-CN" altLang="zh-CN"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等等。</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任举</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例即可</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709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蓟州区等五地期末</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如图所反映的会议于</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1978</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年底在北京召开。这次会议</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掀起了全国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大跃进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的高潮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两个凡是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展开了一场真理标准问题的大讨论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形成以邓小平为核心的党中央领导集体</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m1.jpg" descr="id:2147485887;FounderCES"/>
          <p:cNvPicPr/>
          <p:nvPr/>
        </p:nvPicPr>
        <p:blipFill>
          <a:blip r:embed="rId2"/>
          <a:stretch>
            <a:fillRect/>
          </a:stretch>
        </p:blipFill>
        <p:spPr>
          <a:xfrm>
            <a:off x="6455246" y="1700808"/>
            <a:ext cx="4572111" cy="2881491"/>
          </a:xfrm>
          <a:prstGeom prst="rect">
            <a:avLst/>
          </a:prstGeom>
        </p:spPr>
      </p:pic>
      <p:sp>
        <p:nvSpPr>
          <p:cNvPr id="5" name="矩形 4"/>
          <p:cNvSpPr/>
          <p:nvPr/>
        </p:nvSpPr>
        <p:spPr>
          <a:xfrm>
            <a:off x="11079530" y="891136"/>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52638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文化大革命</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十年之后，中国又复苏起来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这一年，中国站上了希望的新起点。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中国站上了希望的新起点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制定了过渡时期总路线</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进入社会主义初级阶段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作出工作中心转移决策</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正确分析国内主要矛盾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1979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年，《人民日报》元旦社论中说</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怀着十分兴奋的心情跨入一九七九年。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此时给中国人民带来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兴奋心情</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社会主义基本制度建立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人造地球卫星首发成功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我国开始实行改革开放</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城市国企改革全面展开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16990" y="1440824"/>
            <a:ext cx="407484" cy="461665"/>
          </a:xfrm>
          <a:prstGeom prst="rect">
            <a:avLst/>
          </a:prstGeom>
        </p:spPr>
        <p:txBody>
          <a:bodyPr wrap="none">
            <a:spAutoFit/>
          </a:bodyPr>
          <a:lstStyle/>
          <a:p>
            <a:r>
              <a:rPr lang="en-US" altLang="zh-CN" sz="2400" dirty="0"/>
              <a:t>C</a:t>
            </a:r>
            <a:endParaRPr lang="zh-CN" altLang="en-US" dirty="0"/>
          </a:p>
        </p:txBody>
      </p:sp>
      <p:sp>
        <p:nvSpPr>
          <p:cNvPr id="5" name="矩形 4"/>
          <p:cNvSpPr/>
          <p:nvPr/>
        </p:nvSpPr>
        <p:spPr>
          <a:xfrm>
            <a:off x="7391350" y="3645024"/>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426671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某同学搜集了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刘少奇追悼大会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恢复高考后第一次考试的考场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两幅图片，两幅图片共同反映的历史主题是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拨乱反正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民主法治</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思想解放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中共十一届三中全会以后，改革首先开始于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沿海</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边疆地区</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943078" y="1412776"/>
            <a:ext cx="407484" cy="461665"/>
          </a:xfrm>
          <a:prstGeom prst="rect">
            <a:avLst/>
          </a:prstGeom>
        </p:spPr>
        <p:txBody>
          <a:bodyPr wrap="none">
            <a:spAutoFit/>
          </a:bodyPr>
          <a:lstStyle/>
          <a:p>
            <a:r>
              <a:rPr lang="en-US" altLang="zh-CN" sz="2400" dirty="0"/>
              <a:t>A</a:t>
            </a:r>
            <a:endParaRPr lang="zh-CN" altLang="en-US" dirty="0"/>
          </a:p>
        </p:txBody>
      </p:sp>
      <p:sp>
        <p:nvSpPr>
          <p:cNvPr id="5" name="矩形 4"/>
          <p:cNvSpPr/>
          <p:nvPr/>
        </p:nvSpPr>
        <p:spPr>
          <a:xfrm>
            <a:off x="6860918" y="3068960"/>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226178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如图为《凤阳农民打花鼓庆丰收》，其主要原因是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农民土地所有制的建立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农业社会主义改造的完成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籼型杂交水稻的推广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包干到户生产责任制的实行</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sx29.jpg" descr="id:2147485894;FounderCES"/>
          <p:cNvPicPr/>
          <p:nvPr/>
        </p:nvPicPr>
        <p:blipFill>
          <a:blip r:embed="rId2"/>
          <a:stretch>
            <a:fillRect/>
          </a:stretch>
        </p:blipFill>
        <p:spPr>
          <a:xfrm>
            <a:off x="4943078" y="2060848"/>
            <a:ext cx="5040560" cy="3533288"/>
          </a:xfrm>
          <a:prstGeom prst="rect">
            <a:avLst/>
          </a:prstGeom>
        </p:spPr>
      </p:pic>
      <p:sp>
        <p:nvSpPr>
          <p:cNvPr id="5" name="矩形 4"/>
          <p:cNvSpPr/>
          <p:nvPr/>
        </p:nvSpPr>
        <p:spPr>
          <a:xfrm>
            <a:off x="7788230" y="880672"/>
            <a:ext cx="407484" cy="461665"/>
          </a:xfrm>
          <a:prstGeom prst="rect">
            <a:avLst/>
          </a:prstGeom>
        </p:spPr>
        <p:txBody>
          <a:bodyPr wrap="none">
            <a:spAutoFit/>
          </a:bodyPr>
          <a:lstStyle/>
          <a:p>
            <a:r>
              <a:rPr lang="en-US" altLang="zh-CN" sz="2400" dirty="0"/>
              <a:t>D</a:t>
            </a:r>
            <a:endParaRPr lang="zh-CN" altLang="en-US" dirty="0"/>
          </a:p>
        </p:txBody>
      </p:sp>
    </p:spTree>
    <p:extLst>
      <p:ext uri="{BB962C8B-B14F-4D97-AF65-F5344CB8AC3E}">
        <p14:creationId xmlns:p14="http://schemas.microsoft.com/office/powerpoint/2010/main" val="238906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在城市经济体制改革之前，国有企业北京某百货商场的总经理只有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元钱的审批权，就连修个厕所都要向上级申请拨款。这表明该商场需要通过改革</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实行分配制度</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大锅饭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缩减企业的经营规模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扩大企业的经营自主权</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获得更多的政府拨款</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蓟州区等五地期末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城市经济体制改革的中心环节是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允许私人办厂</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增强企业活力</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实行政企分开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多方吸收外资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39622" y="1412776"/>
            <a:ext cx="407484" cy="461665"/>
          </a:xfrm>
          <a:prstGeom prst="rect">
            <a:avLst/>
          </a:prstGeom>
        </p:spPr>
        <p:txBody>
          <a:bodyPr wrap="none">
            <a:spAutoFit/>
          </a:bodyPr>
          <a:lstStyle/>
          <a:p>
            <a:r>
              <a:rPr lang="en-US" altLang="zh-CN" sz="2400" dirty="0"/>
              <a:t>C</a:t>
            </a:r>
            <a:endParaRPr lang="zh-CN" altLang="en-US" dirty="0"/>
          </a:p>
        </p:txBody>
      </p:sp>
      <p:sp>
        <p:nvSpPr>
          <p:cNvPr id="6" name="矩形 5"/>
          <p:cNvSpPr/>
          <p:nvPr/>
        </p:nvSpPr>
        <p:spPr>
          <a:xfrm>
            <a:off x="8908876" y="3077752"/>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304309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以中共十四大为标志，改革进入了以建立新体制为主要使命的新阶段。材料中的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新体制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社会主义计划经济体制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资本主义计划经济体制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社会主义市场经济体制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资本主义市场经济体制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下列最早设立经济特区的省级行政区是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上海、北京</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江苏、广东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广东、福建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香港、上海</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123623" y="1430360"/>
            <a:ext cx="407484" cy="461665"/>
          </a:xfrm>
          <a:prstGeom prst="rect">
            <a:avLst/>
          </a:prstGeom>
        </p:spPr>
        <p:txBody>
          <a:bodyPr wrap="none">
            <a:spAutoFit/>
          </a:bodyPr>
          <a:lstStyle/>
          <a:p>
            <a:r>
              <a:rPr lang="en-US" altLang="zh-CN" sz="2400" dirty="0"/>
              <a:t>C</a:t>
            </a:r>
            <a:endParaRPr lang="zh-CN" altLang="en-US" dirty="0"/>
          </a:p>
        </p:txBody>
      </p:sp>
      <p:sp>
        <p:nvSpPr>
          <p:cNvPr id="5" name="矩形 4"/>
          <p:cNvSpPr/>
          <p:nvPr/>
        </p:nvSpPr>
        <p:spPr>
          <a:xfrm>
            <a:off x="6383238" y="3068960"/>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318064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邓小平指出：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我们实行改革开放，有个指导思想要明确，就是不是收，而是放。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体现在</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设立经济特区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个沿海城市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开发浦东新区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加入世界贸易组织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滨海新区期末</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年我国加入哪一国际组织，为我国参与经济全球化开辟了新途径</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世界贸易组织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亚太经合组织</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上海合作组织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655046" y="1412776"/>
            <a:ext cx="389850" cy="461665"/>
          </a:xfrm>
          <a:prstGeom prst="rect">
            <a:avLst/>
          </a:prstGeom>
        </p:spPr>
        <p:txBody>
          <a:bodyPr wrap="none">
            <a:spAutoFit/>
          </a:bodyPr>
          <a:lstStyle/>
          <a:p>
            <a:r>
              <a:rPr lang="en-US" altLang="zh-CN" sz="2400" dirty="0"/>
              <a:t>B</a:t>
            </a:r>
            <a:endParaRPr lang="zh-CN" altLang="en-US" dirty="0"/>
          </a:p>
        </p:txBody>
      </p:sp>
      <p:sp>
        <p:nvSpPr>
          <p:cNvPr id="8" name="矩形 7"/>
          <p:cNvSpPr/>
          <p:nvPr/>
        </p:nvSpPr>
        <p:spPr>
          <a:xfrm>
            <a:off x="2220874" y="3599392"/>
            <a:ext cx="407484" cy="461665"/>
          </a:xfrm>
          <a:prstGeom prst="rect">
            <a:avLst/>
          </a:prstGeom>
        </p:spPr>
        <p:txBody>
          <a:bodyPr wrap="none">
            <a:spAutoFit/>
          </a:bodyPr>
          <a:lstStyle/>
          <a:p>
            <a:r>
              <a:rPr lang="en-US" altLang="zh-CN" sz="2400" dirty="0"/>
              <a:t>A</a:t>
            </a:r>
            <a:endParaRPr lang="zh-CN" altLang="en-US" dirty="0"/>
          </a:p>
        </p:txBody>
      </p:sp>
    </p:spTree>
    <p:extLst>
      <p:ext uri="{BB962C8B-B14F-4D97-AF65-F5344CB8AC3E}">
        <p14:creationId xmlns:p14="http://schemas.microsoft.com/office/powerpoint/2010/main" val="8836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headEnd/>
          <a:tailEnd/>
        </a:ln>
        <a:effectLst/>
        <a:extLst>
          <a:ext uri="{909E8E84-426E-40DD-AFC4-6F175D3DCCD1}">
            <a14:hiddenFill xmlns:a14="http://schemas.microsoft.com/office/drawing/2010/main">
              <a:solidFill>
                <a:srgbClr val="3FB564"/>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rtlCol="0" anchor="ctr" anchorCtr="0" compatLnSpc="1">
        <a:prstTxWarp prst="textNoShape">
          <a:avLst/>
        </a:prstTxWarp>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itchFamily="18"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1092</TotalTime>
  <Words>1170</Words>
  <Application>Microsoft Office PowerPoint</Application>
  <PresentationFormat>自定义</PresentationFormat>
  <Paragraphs>158</Paragraphs>
  <Slides>29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296</cp:revision>
  <dcterms:created xsi:type="dcterms:W3CDTF">2020-11-06T05:24:40Z</dcterms:created>
  <dcterms:modified xsi:type="dcterms:W3CDTF">2024-12-16T08:10:33Z</dcterms:modified>
</cp:coreProperties>
</file>